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8" r:id="rId5"/>
    <p:sldId id="269" r:id="rId6"/>
    <p:sldId id="270" r:id="rId7"/>
    <p:sldId id="273" r:id="rId8"/>
    <p:sldId id="274" r:id="rId9"/>
    <p:sldId id="276" r:id="rId10"/>
    <p:sldId id="275" r:id="rId11"/>
    <p:sldId id="272" r:id="rId12"/>
    <p:sldId id="278" r:id="rId13"/>
    <p:sldId id="277" r:id="rId14"/>
    <p:sldId id="279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4C65"/>
    <a:srgbClr val="A50307"/>
    <a:srgbClr val="133A61"/>
    <a:srgbClr val="8F0305"/>
    <a:srgbClr val="FFFFFF"/>
    <a:srgbClr val="D3657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7AC3CCA-C797-4891-BE02-D94E43425B7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2" autoAdjust="0"/>
    <p:restoredTop sz="94674" autoAdjust="0"/>
  </p:normalViewPr>
  <p:slideViewPr>
    <p:cSldViewPr snapToGrid="0">
      <p:cViewPr varScale="1">
        <p:scale>
          <a:sx n="89" d="100"/>
          <a:sy n="89" d="100"/>
        </p:scale>
        <p:origin x="618" y="-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0B809CF-4F7B-4BE4-8A32-8679CB2689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7E19D8-3399-40AA-9454-8894AA6071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1F5FB-7567-45AD-8495-03E1713608C4}" type="datetimeFigureOut">
              <a:rPr lang="en-US" smtClean="0"/>
              <a:pPr/>
              <a:t>9/4/2025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ED47F8-AA1F-4332-BC73-5F00A0A5A7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A251D3-D305-4590-9FE3-31F71740A1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A2D7B9-98DD-4850-82E9-E964919A4A5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563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D43E1C-BE52-45D3-B3DA-AB00685B4BD3}" type="datetimeFigureOut">
              <a:rPr lang="en-US" smtClean="0"/>
              <a:pPr/>
              <a:t>9/4/2025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F3E6AC-EE2A-4D92-BFD4-7D35F37B4F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790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4714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5758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317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933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018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024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664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91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395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994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216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3E6AC-EE2A-4D92-BFD4-7D35F37B4F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137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25800-3F15-46E1-990C-A4BA7B98F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25345"/>
            <a:ext cx="6801320" cy="1737361"/>
          </a:xfrm>
        </p:spPr>
        <p:txBody>
          <a:bodyPr anchor="ctr" anchorCtr="0"/>
          <a:lstStyle>
            <a:lvl1pPr algn="ctr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3F79B5-FBA1-49BD-9095-A9BB6A021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6" y="4534872"/>
            <a:ext cx="3392543" cy="1737360"/>
          </a:xfrm>
        </p:spPr>
        <p:txBody>
          <a:bodyPr anchor="ctr" anchorCtr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07C96-5153-4190-BA97-E8AF588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22120-61A5-4970-B9BF-8B6082530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66616-AA6A-422C-9360-1D12495E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502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FCFD2-DF13-4F02-BBD5-B68B09056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9656"/>
            <a:ext cx="10515600" cy="3408893"/>
          </a:xfrm>
        </p:spPr>
        <p:txBody>
          <a:bodyPr anchor="t" anchorCtr="0"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8B1F9-6755-42E5-8F50-0B945D273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B890C-0CB4-4A98-9943-9C2257BF3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5844CD-8F1F-4298-A223-C4256A6FD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84B6337-F0FA-40DA-A205-42E63B13ADB9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1352550" y="6150952"/>
            <a:ext cx="9486900" cy="515492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sz="2000" noProof="0">
                <a:solidFill>
                  <a:schemeClr val="bg1"/>
                </a:solidFill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63581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 CUSTOM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1329DF-B16C-4958-8120-1F3D8DD91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A38D7F-2A7C-4C62-B3BC-1DB1A4602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DAFEE-0ED4-43C2-8025-5961460D8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E23B48-0D16-412C-BC69-B41C4F2AC70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5784726"/>
            <a:ext cx="10515600" cy="365125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Add Author/Writer Here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6D0385B-605F-4AEB-B2CD-DA707D355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3587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51578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07C96-5153-4190-BA97-E8AF588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22120-61A5-4970-B9BF-8B6082530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66616-AA6A-422C-9360-1D12495E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588C331-B180-41FC-8DD2-82D2B1615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75955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9BBF8640-DE64-4B60-867F-0CBE26BD00A0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2365864" y="6114929"/>
            <a:ext cx="9486900" cy="435466"/>
          </a:xfrm>
        </p:spPr>
        <p:txBody>
          <a:bodyPr>
            <a:normAutofit/>
          </a:bodyPr>
          <a:lstStyle>
            <a:lvl1pPr algn="r">
              <a:defRPr i="0"/>
            </a:lvl1pPr>
          </a:lstStyle>
          <a:p>
            <a:pPr marL="0" lvl="0" indent="0" algn="r">
              <a:buNone/>
            </a:pPr>
            <a:r>
              <a:rPr lang="en-US" sz="2000" i="1" noProof="0">
                <a:solidFill>
                  <a:schemeClr val="bg1"/>
                </a:solidFill>
                <a:cs typeface="Segoe UI" panose="020B0502040204020203" pitchFamily="34" charset="0"/>
              </a:rPr>
              <a:t>Edit Master text styles</a:t>
            </a:r>
          </a:p>
          <a:p>
            <a:pPr marL="0" lvl="1" indent="0" algn="r">
              <a:buNone/>
            </a:pPr>
            <a:r>
              <a:rPr lang="en-US" sz="2000" i="1" noProof="0">
                <a:solidFill>
                  <a:schemeClr val="bg1"/>
                </a:solidFill>
                <a:cs typeface="Segoe UI" panose="020B0502040204020203" pitchFamily="34" charset="0"/>
              </a:rPr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D0D19A04-6F0F-4BFC-8AD6-19F13EE1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11" y="149470"/>
            <a:ext cx="5838825" cy="645691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12580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9B749-F2BE-45BB-B34D-42D465670D7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2550" y="4629150"/>
            <a:ext cx="9486900" cy="63481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F2E03-8BBF-4A9C-A004-C3807BB5A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C8BC3-3FA7-4F23-B793-4F5DA208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CEF240-DD06-4F27-8707-2E6A53497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6EB33C-1430-4381-BC10-3C6BC5D2A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50" y="1476375"/>
            <a:ext cx="9486900" cy="2628900"/>
          </a:xfrm>
        </p:spPr>
        <p:txBody>
          <a:bodyPr anchor="t" anchorCtr="0"/>
          <a:lstStyle>
            <a:lvl1pPr algn="ctr">
              <a:defRPr i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76725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ot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FBF3B-53AB-4D7D-9C4D-42E1E229B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900"/>
            <a:ext cx="10515600" cy="192966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185FE0-A783-42CA-BED0-EFB6F4964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C15A3E-54C3-4563-B93A-9E56494A7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9ECD06-D58A-422E-8343-17796E69861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931381" y="5918200"/>
            <a:ext cx="9515475" cy="4381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latin typeface="+mn-lt"/>
              </a:defRPr>
            </a:lvl1pPr>
            <a:lvl2pPr marL="457200" indent="0" algn="r">
              <a:buNone/>
              <a:defRPr sz="2000">
                <a:latin typeface="+mn-lt"/>
              </a:defRPr>
            </a:lvl2pPr>
            <a:lvl3pPr marL="914400" indent="0" algn="r">
              <a:buNone/>
              <a:defRPr sz="2000">
                <a:latin typeface="+mn-lt"/>
              </a:defRPr>
            </a:lvl3pPr>
            <a:lvl4pPr marL="1371600" indent="0" algn="r">
              <a:buNone/>
              <a:defRPr sz="2000">
                <a:latin typeface="+mn-lt"/>
              </a:defRPr>
            </a:lvl4pPr>
            <a:lvl5pPr marL="1828800" indent="0" algn="r">
              <a:buNone/>
              <a:defRPr sz="2000">
                <a:latin typeface="+mn-lt"/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7416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ott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8A89E-076E-497A-A4CE-93C75C166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49" y="3825024"/>
            <a:ext cx="11391499" cy="2096880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10B449-15E4-41C1-A0BD-6916BD2B1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0FF690-36F7-4631-8284-EB23B592E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050B4F-6E15-4AA2-9669-EE44D3A5B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73C8662D-2189-4802-AEE5-20470C02D13E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2199874" y="5927196"/>
            <a:ext cx="9486900" cy="474294"/>
          </a:xfrm>
          <a:ln>
            <a:noFill/>
          </a:ln>
        </p:spPr>
        <p:txBody>
          <a:bodyPr>
            <a:normAutofit/>
          </a:bodyPr>
          <a:lstStyle>
            <a:lvl1pPr algn="r">
              <a:defRPr/>
            </a:lvl1pPr>
          </a:lstStyle>
          <a:p>
            <a:pPr lvl="0" algn="r"/>
            <a:r>
              <a:rPr lang="en-US" sz="2000" noProof="0">
                <a:solidFill>
                  <a:schemeClr val="bg1"/>
                </a:solidFill>
              </a:rPr>
              <a:t>Edit Master text styles</a:t>
            </a:r>
          </a:p>
          <a:p>
            <a:pPr lvl="1" algn="r"/>
            <a:r>
              <a:rPr lang="en-US" sz="2000" noProof="0">
                <a:solidFill>
                  <a:schemeClr val="bg1"/>
                </a:solidFill>
              </a:rPr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38764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op Subtitle Bott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56786-C55B-4499-B117-765B616E6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288393"/>
            <a:ext cx="11772899" cy="1492782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79DCA2-4B74-4315-832D-46FA2360E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348AC-EF4F-4C4C-B8BB-FE76E2A7E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2170172-F7C2-49C7-9A19-1829816338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743450" y="6265863"/>
            <a:ext cx="7153275" cy="45561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196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op and Sub Bottom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B6272-9C66-4BAF-ADB2-BB960F570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27" y="285749"/>
            <a:ext cx="10588873" cy="3011365"/>
          </a:xfrm>
        </p:spPr>
        <p:txBody>
          <a:bodyPr anchor="t" anchorCtr="0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F3AE6-2CF4-4F8E-9A91-243A57993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0BEF955-A913-4A15-AB41-00128DC34D5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238375" y="6169024"/>
            <a:ext cx="9505950" cy="365125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r">
              <a:buNone/>
              <a:defRPr sz="2000"/>
            </a:lvl2pPr>
            <a:lvl3pPr marL="914400" indent="0" algn="r">
              <a:buNone/>
              <a:defRPr sz="2000"/>
            </a:lvl3pPr>
            <a:lvl4pPr marL="1371600" indent="0" algn="r">
              <a:buNone/>
              <a:defRPr sz="2000"/>
            </a:lvl4pPr>
            <a:lvl5pPr marL="1828800" indent="0" algn="r">
              <a:buNone/>
              <a:defRPr sz="20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6989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Title and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FABF6-BCBB-4979-A429-A8C53EAF4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781" y="365125"/>
            <a:ext cx="11014435" cy="3616325"/>
          </a:xfrm>
        </p:spPr>
        <p:txBody>
          <a:bodyPr anchor="t" anchorCtr="0"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940B77-ABE7-4DC7-A608-AB1779437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FD022E-97C1-4D08-B1C8-18C6109D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26426-C17F-4D34-BD4F-CE33FA0E9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9B21A59-00E0-403F-9E1E-43C43756FD4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52550" y="6154738"/>
            <a:ext cx="9486900" cy="365125"/>
          </a:xfrm>
        </p:spPr>
        <p:txBody>
          <a:bodyPr>
            <a:no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28929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AF8F-58B2-467F-936E-70379C1AF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8241"/>
            <a:ext cx="10515600" cy="3184559"/>
          </a:xfrm>
        </p:spPr>
        <p:txBody>
          <a:bodyPr anchor="t" anchorCtr="0"/>
          <a:lstStyle>
            <a:lvl1pPr algn="ctr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137D3DA5-DEEF-48AD-9A16-584B27F8F84A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white">
          <a:xfrm>
            <a:off x="6286500" y="6264341"/>
            <a:ext cx="5686425" cy="593660"/>
          </a:xfrm>
        </p:spPr>
        <p:txBody>
          <a:bodyPr>
            <a:normAutofit/>
          </a:bodyPr>
          <a:lstStyle>
            <a:lvl1pPr algn="r">
              <a:defRPr/>
            </a:lvl1pPr>
          </a:lstStyle>
          <a:p>
            <a:pPr lvl="0"/>
            <a:r>
              <a:rPr lang="en-US" sz="2000" noProof="0">
                <a:solidFill>
                  <a:schemeClr val="bg1"/>
                </a:solidFill>
              </a:rPr>
              <a:t>Edit Master text styles</a:t>
            </a:r>
          </a:p>
          <a:p>
            <a:pPr lvl="1"/>
            <a:r>
              <a:rPr lang="en-US" sz="2000" noProof="0">
                <a:solidFill>
                  <a:schemeClr val="bg1"/>
                </a:solidFill>
              </a:rPr>
              <a:t>Second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E7DB53-9696-4FC5-8680-97ED3448C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23242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A7392F-E7D2-4A39-807C-4C1FA9A6B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78D9-08E4-41E7-939E-2E0E01EBBC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2F172-C3C6-4A0C-97B7-CF180AF1F4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C1990-AB65-4FBE-A312-E5143B2D7FBA}" type="datetimeFigureOut">
              <a:rPr lang="en-US" noProof="0" smtClean="0"/>
              <a:pPr/>
              <a:t>9/4/2025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26816-EA09-41F0-A09E-B1EAD73271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63D7D-8BF2-4394-9E04-BAABFC04C2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64B4E-BB64-4235-AA14-F42088F189E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731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0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54326" y="268014"/>
            <a:ext cx="10020286" cy="2319120"/>
          </a:xfrm>
        </p:spPr>
        <p:txBody>
          <a:bodyPr>
            <a:noAutofit/>
          </a:bodyPr>
          <a:lstStyle/>
          <a:p>
            <a:r>
              <a:rPr lang="en-US" sz="5400" b="1" i="1" dirty="0">
                <a:solidFill>
                  <a:schemeClr val="bg1"/>
                </a:solidFill>
                <a:latin typeface="High Tower Text" pitchFamily="18" charset="0"/>
              </a:rPr>
              <a:t>DIGITAL PORTFOLIO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608" y="2017642"/>
            <a:ext cx="10640391" cy="2633379"/>
          </a:xfrm>
        </p:spPr>
        <p:txBody>
          <a:bodyPr>
            <a:normAutofit fontScale="85000" lnSpcReduction="20000"/>
          </a:bodyPr>
          <a:lstStyle/>
          <a:p>
            <a:pPr lvl="0" algn="l"/>
            <a:r>
              <a:rPr lang="en-US" sz="3200" b="1" dirty="0">
                <a:solidFill>
                  <a:prstClr val="white"/>
                </a:solidFill>
                <a:latin typeface="Bell MT" pitchFamily="18" charset="0"/>
                <a:cs typeface="Segoe UI" panose="020B0502040204020203" pitchFamily="34" charset="0"/>
              </a:rPr>
              <a:t>STUDENT NAME : ANANTH R               </a:t>
            </a:r>
          </a:p>
          <a:p>
            <a:pPr lvl="0" algn="l"/>
            <a:r>
              <a:rPr lang="en-US" sz="3200" b="1" dirty="0">
                <a:solidFill>
                  <a:prstClr val="white"/>
                </a:solidFill>
                <a:latin typeface="Bell MT" pitchFamily="18" charset="0"/>
                <a:cs typeface="Segoe UI" panose="020B0502040204020203" pitchFamily="34" charset="0"/>
              </a:rPr>
              <a:t>REGISTER NO : 212400388                                            </a:t>
            </a:r>
          </a:p>
          <a:p>
            <a:pPr lvl="0" algn="l"/>
            <a:r>
              <a:rPr lang="en-US" sz="3200" b="1" dirty="0">
                <a:solidFill>
                  <a:prstClr val="white"/>
                </a:solidFill>
                <a:latin typeface="Bell MT" pitchFamily="18" charset="0"/>
                <a:cs typeface="Segoe UI" panose="020B0502040204020203" pitchFamily="34" charset="0"/>
              </a:rPr>
              <a:t>NMID : C15A1FFC8BE18D19A244DC2F3B223C1 </a:t>
            </a:r>
          </a:p>
          <a:p>
            <a:pPr lvl="0" algn="l"/>
            <a:r>
              <a:rPr lang="en-US" sz="3200" b="1" dirty="0">
                <a:solidFill>
                  <a:prstClr val="white"/>
                </a:solidFill>
                <a:latin typeface="Bell MT" pitchFamily="18" charset="0"/>
                <a:cs typeface="Segoe UI" panose="020B0502040204020203" pitchFamily="34" charset="0"/>
              </a:rPr>
              <a:t> DEPARTMENT : BCA</a:t>
            </a:r>
          </a:p>
          <a:p>
            <a:pPr lvl="0" algn="l"/>
            <a:r>
              <a:rPr lang="en-US" sz="3200" b="1" dirty="0">
                <a:solidFill>
                  <a:prstClr val="white"/>
                </a:solidFill>
                <a:latin typeface="Bell MT" pitchFamily="18" charset="0"/>
                <a:cs typeface="Segoe UI" panose="020B0502040204020203" pitchFamily="34" charset="0"/>
              </a:rPr>
              <a:t>COLLEGE : SINDHI COLLEGE</a:t>
            </a:r>
          </a:p>
          <a:p>
            <a:pPr lvl="0" algn="l"/>
            <a:r>
              <a:rPr lang="en-US" sz="3200" b="1" dirty="0">
                <a:solidFill>
                  <a:prstClr val="white"/>
                </a:solidFill>
                <a:latin typeface="Bell MT" pitchFamily="18" charset="0"/>
                <a:cs typeface="Segoe UI" panose="020B0502040204020203" pitchFamily="34" charset="0"/>
              </a:rPr>
              <a:t>UNIVERSITY : MADRAS UNIVERSITY</a:t>
            </a:r>
          </a:p>
          <a:p>
            <a:pPr lvl="0"/>
            <a:endParaRPr lang="en-US" sz="3200" i="1" dirty="0">
              <a:solidFill>
                <a:prstClr val="white"/>
              </a:solidFill>
              <a:latin typeface="Bell MT" pitchFamily="18" charset="0"/>
            </a:endParaRPr>
          </a:p>
          <a:p>
            <a:endParaRPr lang="en-US" sz="3200" dirty="0">
              <a:latin typeface="Bell M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32248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204945" cy="743344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6"/>
            <a:ext cx="10020286" cy="6001509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prstClr val="white"/>
                </a:solidFill>
                <a:latin typeface="Bookman Old Style" pitchFamily="18" charset="0"/>
              </a:rPr>
              <a:t>RESULT</a:t>
            </a:r>
            <a:r>
              <a:rPr lang="ja-JP" altLang="en-US" dirty="0">
                <a:solidFill>
                  <a:prstClr val="white"/>
                </a:solidFill>
                <a:latin typeface="Bookman Old Style" pitchFamily="18" charset="0"/>
              </a:rPr>
              <a:t> </a:t>
            </a:r>
            <a:r>
              <a:rPr lang="en-US" altLang="ja-JP" dirty="0">
                <a:solidFill>
                  <a:prstClr val="white"/>
                </a:solidFill>
                <a:latin typeface="Bookman Old Style" pitchFamily="18" charset="0"/>
              </a:rPr>
              <a:t>AND</a:t>
            </a:r>
            <a:r>
              <a:rPr lang="ja-JP" altLang="en-US" dirty="0">
                <a:solidFill>
                  <a:prstClr val="white"/>
                </a:solidFill>
                <a:latin typeface="Bookman Old Style" pitchFamily="18" charset="0"/>
              </a:rPr>
              <a:t> </a:t>
            </a:r>
            <a:r>
              <a:rPr lang="en-US" altLang="ja-JP" dirty="0">
                <a:solidFill>
                  <a:prstClr val="white"/>
                </a:solidFill>
                <a:latin typeface="Bookman Old Style" pitchFamily="18" charset="0"/>
              </a:rPr>
              <a:t>SCREENSHORTS</a:t>
            </a:r>
            <a:br>
              <a:rPr lang="en-US" altLang="ja-JP" dirty="0">
                <a:solidFill>
                  <a:prstClr val="white"/>
                </a:solidFill>
                <a:latin typeface="Bookman Old Style" pitchFamily="18" charset="0"/>
              </a:rPr>
            </a:br>
            <a:br>
              <a:rPr lang="en-US" altLang="ja-JP" dirty="0">
                <a:solidFill>
                  <a:prstClr val="white"/>
                </a:solidFill>
                <a:latin typeface="Bookman Old Style" pitchFamily="18" charset="0"/>
              </a:rPr>
            </a:br>
            <a:r>
              <a:rPr lang="en-US" dirty="0">
                <a:solidFill>
                  <a:prstClr val="white"/>
                </a:solidFill>
                <a:latin typeface="Bookman Old Style" pitchFamily="18" charset="0"/>
              </a:rPr>
              <a:t> </a:t>
            </a:r>
            <a:endParaRPr lang="en-US" i="1" dirty="0">
              <a:solidFill>
                <a:schemeClr val="bg1"/>
              </a:solidFill>
              <a:latin typeface="Bookman Old Style" pitchFamily="18" charset="0"/>
            </a:endParaRPr>
          </a:p>
        </p:txBody>
      </p:sp>
      <p:pic>
        <p:nvPicPr>
          <p:cNvPr id="12" name="ppt_mp4">
            <a:hlinkClick r:id="" action="ppaction://media"/>
            <a:extLst>
              <a:ext uri="{FF2B5EF4-FFF2-40B4-BE49-F238E27FC236}">
                <a16:creationId xmlns:a16="http://schemas.microsoft.com/office/drawing/2014/main" id="{7D89CAB9-BDA2-4879-8AC7-8955E1278A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236538" y="8266113"/>
            <a:ext cx="47625" cy="22225"/>
          </a:xfrm>
        </p:spPr>
      </p:pic>
      <p:pic>
        <p:nvPicPr>
          <p:cNvPr id="13" name="ppt_mp4">
            <a:hlinkClick r:id="" action="ppaction://media"/>
            <a:extLst>
              <a:ext uri="{FF2B5EF4-FFF2-40B4-BE49-F238E27FC236}">
                <a16:creationId xmlns:a16="http://schemas.microsoft.com/office/drawing/2014/main" id="{D551C940-979B-4CAE-A021-FEB8700B6B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46753" y="1142198"/>
            <a:ext cx="9402184" cy="558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2298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7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707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355833" y="463837"/>
            <a:ext cx="9750309" cy="1175777"/>
          </a:xfrm>
        </p:spPr>
        <p:txBody>
          <a:bodyPr>
            <a:no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High Tower Text" pitchFamily="18" charset="0"/>
              </a:rPr>
              <a:t>CONCLUSION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084004"/>
            <a:ext cx="10330315" cy="2637083"/>
          </a:xfrm>
        </p:spPr>
        <p:txBody>
          <a:bodyPr>
            <a:norm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Centaur" pitchFamily="18" charset="0"/>
              </a:rPr>
              <a:t>Digital portfolio effectively showcase skills , achievements , and creativity in an organized way , making it easier for others to understand one’s professional and personal growth.          </a:t>
            </a:r>
          </a:p>
          <a:p>
            <a:r>
              <a:rPr lang="en-US" i="1" dirty="0">
                <a:solidFill>
                  <a:schemeClr val="bg1"/>
                </a:solidFill>
                <a:latin typeface="Centaur" pitchFamily="18" charset="0"/>
              </a:rPr>
              <a:t>It serves as long-term platform for self-improvement , continuous learning , and career opportunities.</a:t>
            </a:r>
          </a:p>
        </p:txBody>
      </p:sp>
    </p:spTree>
    <p:extLst>
      <p:ext uri="{BB962C8B-B14F-4D97-AF65-F5344CB8AC3E}">
        <p14:creationId xmlns:p14="http://schemas.microsoft.com/office/powerpoint/2010/main" val="147535883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4796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endParaRPr lang="en-US" i="1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60" y="1800225"/>
            <a:ext cx="9392342" cy="4289491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1"/>
              </a:solidFill>
              <a:latin typeface="Segoe UI Variable Text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22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468412"/>
            <a:ext cx="12192000" cy="1311691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180449" y="2695903"/>
            <a:ext cx="10020286" cy="1040524"/>
          </a:xfrm>
        </p:spPr>
        <p:txBody>
          <a:bodyPr>
            <a:noAutofit/>
          </a:bodyPr>
          <a:lstStyle/>
          <a:p>
            <a:r>
              <a:rPr lang="en-US" sz="5400" b="1" i="1" dirty="0">
                <a:solidFill>
                  <a:schemeClr val="bg1"/>
                </a:solidFill>
                <a:latin typeface="Castellar" pitchFamily="18" charset="0"/>
              </a:rPr>
              <a:t>Digital Portfolio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908" y="-1087821"/>
            <a:ext cx="9392342" cy="1087821"/>
          </a:xfrm>
        </p:spPr>
        <p:txBody>
          <a:bodyPr>
            <a:normAutofit/>
          </a:bodyPr>
          <a:lstStyle/>
          <a:p>
            <a:pPr lvl="0"/>
            <a:r>
              <a:rPr lang="en-US" sz="3600" i="1" dirty="0">
                <a:solidFill>
                  <a:prstClr val="white"/>
                </a:solidFill>
                <a:latin typeface="Castellar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7360703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3909561" y="599090"/>
            <a:ext cx="3773978" cy="1213944"/>
          </a:xfrm>
        </p:spPr>
        <p:txBody>
          <a:bodyPr>
            <a:noAutofit/>
          </a:bodyPr>
          <a:lstStyle/>
          <a:p>
            <a:r>
              <a:rPr lang="en-US" sz="4800" i="1" dirty="0">
                <a:solidFill>
                  <a:schemeClr val="bg1"/>
                </a:solidFill>
                <a:latin typeface="High Tower Text" pitchFamily="18" charset="0"/>
              </a:rPr>
              <a:t>AGENDA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809" y="2077278"/>
            <a:ext cx="10447653" cy="3703983"/>
          </a:xfrm>
        </p:spPr>
        <p:txBody>
          <a:bodyPr>
            <a:normAutofit fontScale="25000" lnSpcReduction="20000"/>
          </a:bodyPr>
          <a:lstStyle/>
          <a:p>
            <a:pPr lvl="0"/>
            <a:endParaRPr lang="en-US" sz="3200" i="1" dirty="0">
              <a:solidFill>
                <a:prstClr val="white"/>
              </a:solidFill>
              <a:latin typeface="Californian FB" pitchFamily="18" charset="0"/>
            </a:endParaRPr>
          </a:p>
          <a:p>
            <a:pPr lvl="0" algn="l"/>
            <a:r>
              <a:rPr lang="en-US" sz="12800" b="1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1.Problem statement                            6.Features and Functionality</a:t>
            </a:r>
          </a:p>
          <a:p>
            <a:pPr lvl="0" algn="l"/>
            <a:r>
              <a:rPr lang="en-US" sz="12800" b="1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2.Project overview                                7.Results and Screenshots     3.End User                                                8.Conclusion                                          4.Tools and technologies                    9.Github Link                                                                      </a:t>
            </a:r>
          </a:p>
          <a:p>
            <a:pPr lvl="0" algn="l"/>
            <a:r>
              <a:rPr lang="en-US" sz="12800" b="1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5.Protfolio design </a:t>
            </a:r>
            <a:r>
              <a:rPr lang="en-US" sz="12800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and Layout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 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Californian FB" pitchFamily="18" charset="0"/>
                <a:cs typeface="Segoe UI" panose="020B0502040204020203" pitchFamily="34" charset="0"/>
              </a:rPr>
              <a:t>                                        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Californian FB" pitchFamily="18" charset="0"/>
                <a:cs typeface="Segoe UI" panose="020B0502040204020203" pitchFamily="34" charset="0"/>
              </a:rPr>
              <a:t>  </a:t>
            </a:r>
          </a:p>
          <a:p>
            <a:pPr lvl="0" algn="l"/>
            <a:r>
              <a:rPr lang="en-US" sz="12800" i="1" dirty="0">
                <a:solidFill>
                  <a:prstClr val="white"/>
                </a:solidFill>
                <a:latin typeface="Californian FB" pitchFamily="18" charset="0"/>
                <a:cs typeface="Segoe UI" panose="020B0502040204020203" pitchFamily="34" charset="0"/>
              </a:rPr>
              <a:t> </a:t>
            </a:r>
          </a:p>
          <a:p>
            <a:pPr lvl="0"/>
            <a:endParaRPr lang="en-US" sz="9600" i="1" dirty="0">
              <a:solidFill>
                <a:prstClr val="white"/>
              </a:solidFill>
              <a:latin typeface="Californian FB" pitchFamily="18" charset="0"/>
              <a:cs typeface="Segoe UI" panose="020B0502040204020203" pitchFamily="34" charset="0"/>
            </a:endParaRPr>
          </a:p>
          <a:p>
            <a:pPr lvl="0"/>
            <a:endParaRPr lang="en-US" sz="9600" i="1" dirty="0">
              <a:solidFill>
                <a:prstClr val="white"/>
              </a:solidFill>
              <a:latin typeface="Californian FB" pitchFamily="18" charset="0"/>
            </a:endParaRPr>
          </a:p>
          <a:p>
            <a:r>
              <a:rPr lang="en-US" i="1" dirty="0">
                <a:latin typeface="Californian FB" pitchFamily="18" charset="0"/>
              </a:rPr>
              <a:t>E</a:t>
            </a:r>
          </a:p>
          <a:p>
            <a:endParaRPr lang="en-US" i="1" dirty="0">
              <a:latin typeface="Californian FB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55775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85857" y="463837"/>
            <a:ext cx="10020286" cy="231912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High Tower Text" pitchFamily="18" charset="0"/>
              </a:rPr>
              <a:t>PROBLEM STATEMENT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659" y="2349062"/>
            <a:ext cx="10287919" cy="2490952"/>
          </a:xfrm>
        </p:spPr>
        <p:txBody>
          <a:bodyPr>
            <a:normAutofit/>
          </a:bodyPr>
          <a:lstStyle/>
          <a:p>
            <a:pPr lvl="0"/>
            <a:r>
              <a:rPr lang="en-US" sz="3200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1.Traditional resumes and paper portfolio are static and cannot fully represent a n individual’s skills and creativity. </a:t>
            </a:r>
          </a:p>
          <a:p>
            <a:pPr lvl="0"/>
            <a:r>
              <a:rPr lang="en-US" sz="3200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      2.Employers and educators often face difficulty evaluating candidates due to limited outdated presentation formats</a:t>
            </a:r>
          </a:p>
          <a:p>
            <a:pPr lvl="0"/>
            <a:endParaRPr lang="en-US" sz="3200" dirty="0">
              <a:solidFill>
                <a:prstClr val="white"/>
              </a:solidFill>
              <a:latin typeface="Centaur" pitchFamily="18" charset="0"/>
            </a:endParaRPr>
          </a:p>
          <a:p>
            <a:endParaRPr lang="en-US" sz="3200" dirty="0">
              <a:latin typeface="Californian FB" pitchFamily="18" charset="0"/>
            </a:endParaRPr>
          </a:p>
          <a:p>
            <a:endParaRPr lang="en-US" sz="3200" dirty="0">
              <a:latin typeface="Californian FB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53919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980901" y="665018"/>
            <a:ext cx="9875859" cy="814647"/>
          </a:xfr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High Tower Text" pitchFamily="18" charset="0"/>
              </a:rPr>
              <a:t>PROJECT OVERVIEW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995055" y="1911927"/>
            <a:ext cx="13233862" cy="2826328"/>
          </a:xfrm>
        </p:spPr>
        <p:txBody>
          <a:bodyPr>
            <a:noAutofit/>
          </a:bodyPr>
          <a:lstStyle/>
          <a:p>
            <a:pPr marL="3429000" lvl="6" indent="-457200">
              <a:buNone/>
            </a:pPr>
            <a:r>
              <a:rPr lang="en-US" sz="3200" dirty="0">
                <a:solidFill>
                  <a:prstClr val="white"/>
                </a:solidFill>
                <a:latin typeface="Californian FB" pitchFamily="18" charset="0"/>
                <a:cs typeface="Arial" panose="020B0604020202020204" pitchFamily="34" charset="0"/>
              </a:rPr>
              <a:t>      </a:t>
            </a:r>
            <a:r>
              <a:rPr lang="en-US" sz="3200" i="1" dirty="0">
                <a:solidFill>
                  <a:prstClr val="white"/>
                </a:solidFill>
                <a:latin typeface="Centaur" pitchFamily="18" charset="0"/>
                <a:cs typeface="Arial" panose="020B0604020202020204" pitchFamily="34" charset="0"/>
              </a:rPr>
              <a:t>1 . OBJECTIVE - To create a professional online space that showcases personal skill , achievements , projects , and experiences in a structured and creative way.</a:t>
            </a:r>
          </a:p>
          <a:p>
            <a:pPr marL="3429000" lvl="6" indent="-457200">
              <a:buNone/>
            </a:pPr>
            <a:r>
              <a:rPr lang="en-US" sz="3200" i="1" dirty="0">
                <a:solidFill>
                  <a:prstClr val="white"/>
                </a:solidFill>
                <a:latin typeface="Centaur" pitchFamily="18" charset="0"/>
                <a:cs typeface="Arial" panose="020B0604020202020204" pitchFamily="34" charset="0"/>
              </a:rPr>
              <a:t>     2  . OUTCOME - A well-designed digital portfolio that highlights strengths and growth , making it easy to share</a:t>
            </a:r>
            <a:r>
              <a:rPr lang="en-US" sz="3200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 with employers , educators , or clients.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US" sz="3200" i="1" dirty="0">
              <a:solidFill>
                <a:prstClr val="white"/>
              </a:solidFill>
              <a:latin typeface="Centaur" pitchFamily="18" charset="0"/>
              <a:cs typeface="Segoe UI" panose="020B0502040204020203" pitchFamily="34" charset="0"/>
            </a:endParaRPr>
          </a:p>
          <a:p>
            <a:endParaRPr lang="en-US" sz="3200" dirty="0">
              <a:latin typeface="Californian FB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36009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13165" y="0"/>
            <a:ext cx="14281265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533070" y="1910583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355835" y="716085"/>
            <a:ext cx="9308874" cy="781639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prstClr val="white"/>
                </a:solidFill>
                <a:latin typeface="High Tower Text" pitchFamily="18" charset="0"/>
              </a:rPr>
              <a:t>WHO ARE THE END USERS </a:t>
            </a:r>
            <a:endParaRPr lang="en-US" i="1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954" y="2248593"/>
            <a:ext cx="10341033" cy="2360814"/>
          </a:xfrm>
        </p:spPr>
        <p:txBody>
          <a:bodyPr>
            <a:noAutofit/>
          </a:bodyPr>
          <a:lstStyle/>
          <a:p>
            <a:pPr marL="457200" indent="-457200"/>
            <a:r>
              <a:rPr lang="en-IN" sz="3200" i="1" dirty="0">
                <a:solidFill>
                  <a:schemeClr val="bg1"/>
                </a:solidFill>
                <a:latin typeface="Centaur" pitchFamily="18" charset="0"/>
              </a:rPr>
              <a:t> 1 . Potential clients                      </a:t>
            </a:r>
          </a:p>
          <a:p>
            <a:pPr marL="457200" indent="-457200"/>
            <a:r>
              <a:rPr lang="en-IN" sz="3200" i="1" dirty="0">
                <a:solidFill>
                  <a:schemeClr val="bg1"/>
                </a:solidFill>
                <a:latin typeface="Centaur" pitchFamily="18" charset="0"/>
              </a:rPr>
              <a:t>                          2 . Hiring managers or recruiters</a:t>
            </a:r>
          </a:p>
          <a:p>
            <a:pPr marL="457200" lvl="0" indent="-457200"/>
            <a:r>
              <a:rPr lang="en-IN" sz="3200" i="1" dirty="0">
                <a:solidFill>
                  <a:schemeClr val="bg1"/>
                </a:solidFill>
                <a:latin typeface="Centaur" pitchFamily="18" charset="0"/>
              </a:rPr>
              <a:t>These individuals review the portfolio to assess the  person’s skill, experience , and fit for a job or project</a:t>
            </a:r>
            <a:endParaRPr lang="en-US" sz="3200" i="1" dirty="0">
              <a:solidFill>
                <a:schemeClr val="bg1"/>
              </a:solidFill>
              <a:latin typeface="Centaur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19055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479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135117" y="463837"/>
            <a:ext cx="9971026" cy="87623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prstClr val="white"/>
                </a:solidFill>
                <a:latin typeface="High Tower Text" pitchFamily="18" charset="0"/>
              </a:rPr>
              <a:t>TOOLS AND TECHNOLOGIES </a:t>
            </a:r>
            <a:endParaRPr lang="en-US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2758" y="2055950"/>
            <a:ext cx="9526484" cy="2584174"/>
          </a:xfrm>
        </p:spPr>
        <p:txBody>
          <a:bodyPr>
            <a:noAutofit/>
          </a:bodyPr>
          <a:lstStyle/>
          <a:p>
            <a:pPr lvl="0" algn="l"/>
            <a:r>
              <a:rPr lang="en-US" sz="3200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1  . WEB DEVELOPMENT TOOLS - HTML , CSS and JavaScript for     designing and developing interactive portfolio pages            </a:t>
            </a:r>
          </a:p>
          <a:p>
            <a:pPr lvl="0" algn="l"/>
            <a:r>
              <a:rPr lang="en-US" sz="3200" dirty="0">
                <a:solidFill>
                  <a:prstClr val="white"/>
                </a:solidFill>
                <a:latin typeface="Centaur" pitchFamily="18" charset="0"/>
              </a:rPr>
              <a:t> 2 . DESIGN &amp; PRESENTATION TOOLS - </a:t>
            </a:r>
            <a:r>
              <a:rPr lang="en-US" sz="3200" dirty="0" err="1">
                <a:solidFill>
                  <a:prstClr val="white"/>
                </a:solidFill>
                <a:latin typeface="Centaur" pitchFamily="18" charset="0"/>
              </a:rPr>
              <a:t>Canva</a:t>
            </a:r>
            <a:r>
              <a:rPr lang="en-US" sz="3200" dirty="0">
                <a:solidFill>
                  <a:prstClr val="white"/>
                </a:solidFill>
                <a:latin typeface="Centaur" pitchFamily="18" charset="0"/>
              </a:rPr>
              <a:t>  ,  photoshop for creating visually appealing layouts , graphics , and portfolio designs. </a:t>
            </a:r>
          </a:p>
          <a:p>
            <a:endParaRPr lang="en-US" sz="3200" dirty="0">
              <a:latin typeface="Californian FB" pitchFamily="18" charset="0"/>
            </a:endParaRPr>
          </a:p>
          <a:p>
            <a:endParaRPr lang="en-US" sz="3200" dirty="0">
              <a:latin typeface="Californian FB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631371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8965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072055" y="463837"/>
            <a:ext cx="10034087" cy="765873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prstClr val="white"/>
                </a:solidFill>
                <a:latin typeface="High Tower Text" pitchFamily="18" charset="0"/>
              </a:rPr>
              <a:t>PORTFOLIO</a:t>
            </a:r>
            <a:r>
              <a:rPr lang="ja-JP" altLang="en-US" sz="4800" dirty="0">
                <a:solidFill>
                  <a:prstClr val="white"/>
                </a:solidFill>
                <a:latin typeface="High Tower Text" pitchFamily="18" charset="0"/>
              </a:rPr>
              <a:t> </a:t>
            </a:r>
            <a:r>
              <a:rPr lang="en-US" altLang="ja-JP" sz="4800" dirty="0">
                <a:solidFill>
                  <a:prstClr val="white"/>
                </a:solidFill>
                <a:latin typeface="High Tower Text" pitchFamily="18" charset="0"/>
              </a:rPr>
              <a:t>DESIGN</a:t>
            </a:r>
            <a:r>
              <a:rPr lang="ja-JP" altLang="en-US" sz="4800" dirty="0">
                <a:solidFill>
                  <a:prstClr val="white"/>
                </a:solidFill>
                <a:latin typeface="High Tower Text" pitchFamily="18" charset="0"/>
              </a:rPr>
              <a:t> </a:t>
            </a:r>
            <a:r>
              <a:rPr lang="en-US" altLang="ja-JP" sz="4800" dirty="0">
                <a:solidFill>
                  <a:prstClr val="white"/>
                </a:solidFill>
                <a:latin typeface="High Tower Text" pitchFamily="18" charset="0"/>
              </a:rPr>
              <a:t>AND</a:t>
            </a:r>
            <a:r>
              <a:rPr lang="ja-JP" altLang="en-US" sz="4800" dirty="0">
                <a:solidFill>
                  <a:prstClr val="white"/>
                </a:solidFill>
                <a:latin typeface="High Tower Text" pitchFamily="18" charset="0"/>
              </a:rPr>
              <a:t> </a:t>
            </a:r>
            <a:r>
              <a:rPr lang="en-US" altLang="ja-JP" sz="4800" dirty="0">
                <a:solidFill>
                  <a:prstClr val="white"/>
                </a:solidFill>
                <a:latin typeface="High Tower Text" pitchFamily="18" charset="0"/>
              </a:rPr>
              <a:t>LAYOUT</a:t>
            </a:r>
            <a:endParaRPr lang="en-US" sz="4800" i="1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662" y="2002221"/>
            <a:ext cx="10319450" cy="2853557"/>
          </a:xfrm>
        </p:spPr>
        <p:txBody>
          <a:bodyPr>
            <a:normAutofit/>
          </a:bodyPr>
          <a:lstStyle/>
          <a:p>
            <a:pPr marL="457200" lvl="0" indent="-457200" algn="l"/>
            <a:r>
              <a:rPr lang="en-US" sz="3200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1 .USER FRIENDLY NAVIGATION - The layout should be </a:t>
            </a:r>
            <a:r>
              <a:rPr lang="en-US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simple</a:t>
            </a:r>
            <a:r>
              <a:rPr lang="en-US" sz="3200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 and easy to explore so that viewers can quickly find information or projects.</a:t>
            </a:r>
          </a:p>
          <a:p>
            <a:pPr marL="457200" lvl="0" indent="-457200" algn="l"/>
            <a:r>
              <a:rPr lang="en-US" sz="3200" i="1" dirty="0">
                <a:solidFill>
                  <a:prstClr val="white"/>
                </a:solidFill>
                <a:latin typeface="Centaur" pitchFamily="18" charset="0"/>
                <a:cs typeface="Segoe UI" panose="020B0502040204020203" pitchFamily="34" charset="0"/>
              </a:rPr>
              <a:t>2 . USE OF MULTIMEDIA - Include images, videos, and graphics in a neat layout to make the portfolio more attractive and engaging.</a:t>
            </a:r>
          </a:p>
          <a:p>
            <a:pPr lvl="0" algn="l"/>
            <a:endParaRPr lang="en-US" sz="3200" dirty="0">
              <a:solidFill>
                <a:prstClr val="white"/>
              </a:solidFill>
              <a:latin typeface="Centaur" pitchFamily="18" charset="0"/>
            </a:endParaRPr>
          </a:p>
          <a:p>
            <a:pPr algn="l"/>
            <a:endParaRPr lang="en-US" sz="3200" dirty="0">
              <a:latin typeface="Californian FB" pitchFamily="18" charset="0"/>
            </a:endParaRPr>
          </a:p>
          <a:p>
            <a:pPr algn="l"/>
            <a:endParaRPr lang="en-US" sz="3200" dirty="0">
              <a:latin typeface="Californian FB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51960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terfall">
            <a:extLst>
              <a:ext uri="{FF2B5EF4-FFF2-40B4-BE49-F238E27FC236}">
                <a16:creationId xmlns:a16="http://schemas.microsoft.com/office/drawing/2014/main" id="{3D1CF72C-D70E-4BB6-9FC7-57ECE5D5C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938"/>
            <a:ext cx="121920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A3A90AD-1CD8-41D2-936B-337F9C4B5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 bwMode="white">
          <a:xfrm>
            <a:off x="942974" y="1800225"/>
            <a:ext cx="10306051" cy="3076576"/>
            <a:chOff x="942974" y="742950"/>
            <a:chExt cx="10306051" cy="307657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9F3A2BB-40C1-42CA-A4A3-4A1D3D9187CC}"/>
                </a:ext>
              </a:extLst>
            </p:cNvPr>
            <p:cNvCxnSpPr/>
            <p:nvPr/>
          </p:nvCxnSpPr>
          <p:spPr bwMode="white">
            <a:xfrm>
              <a:off x="9182100" y="752475"/>
              <a:ext cx="2066925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94F1E25-ED74-4D7A-B245-5EB4CCB3BC1C}"/>
                </a:ext>
              </a:extLst>
            </p:cNvPr>
            <p:cNvCxnSpPr>
              <a:cxnSpLocks/>
            </p:cNvCxnSpPr>
            <p:nvPr/>
          </p:nvCxnSpPr>
          <p:spPr bwMode="white">
            <a:xfrm>
              <a:off x="11249025" y="742950"/>
              <a:ext cx="0" cy="307657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22E6A9B-9018-4F00-97AA-854FDCF8CDAD}"/>
                </a:ext>
              </a:extLst>
            </p:cNvPr>
            <p:cNvCxnSpPr>
              <a:cxnSpLocks/>
            </p:cNvCxnSpPr>
            <p:nvPr/>
          </p:nvCxnSpPr>
          <p:spPr bwMode="white">
            <a:xfrm flipV="1">
              <a:off x="942975" y="762000"/>
              <a:ext cx="0" cy="3057525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BCCD207-4A0F-4D3D-9325-E03163EC28D6}"/>
                </a:ext>
              </a:extLst>
            </p:cNvPr>
            <p:cNvCxnSpPr/>
            <p:nvPr/>
          </p:nvCxnSpPr>
          <p:spPr bwMode="white">
            <a:xfrm>
              <a:off x="942974" y="762000"/>
              <a:ext cx="22098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70C3325-BB31-4612-9C80-94B32B592862}"/>
                </a:ext>
              </a:extLst>
            </p:cNvPr>
            <p:cNvCxnSpPr/>
            <p:nvPr/>
          </p:nvCxnSpPr>
          <p:spPr bwMode="white">
            <a:xfrm>
              <a:off x="7716715" y="3819525"/>
              <a:ext cx="3528000" cy="0"/>
            </a:xfrm>
            <a:prstGeom prst="line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833A57-3DDD-41F3-88A1-C20FCAA46845}"/>
                </a:ext>
              </a:extLst>
            </p:cNvPr>
            <p:cNvCxnSpPr/>
            <p:nvPr/>
          </p:nvCxnSpPr>
          <p:spPr bwMode="white">
            <a:xfrm>
              <a:off x="942974" y="3819526"/>
              <a:ext cx="3636000" cy="0"/>
            </a:xfrm>
            <a:prstGeom prst="straightConnector1">
              <a:avLst/>
            </a:prstGeom>
            <a:ln>
              <a:solidFill>
                <a:schemeClr val="bg1">
                  <a:alpha val="63000"/>
                </a:schemeClr>
              </a:solidFill>
              <a:prstDash val="soli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98DA4ED5-D2AA-4A50-8739-CBD0C97716D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1277007" y="463837"/>
            <a:ext cx="9829136" cy="100235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prstClr val="white"/>
                </a:solidFill>
                <a:latin typeface="High Tower Text" pitchFamily="18" charset="0"/>
              </a:rPr>
              <a:t>FEATURES AND FUNCTIONSLITY  </a:t>
            </a:r>
            <a:endParaRPr lang="en-US" i="1" dirty="0">
              <a:solidFill>
                <a:schemeClr val="bg1"/>
              </a:solidFill>
              <a:latin typeface="High Tower Text" pitchFamily="18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D4BF03-E100-4A65-A25D-CC84A186D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237" y="2379592"/>
            <a:ext cx="9649525" cy="1936889"/>
          </a:xfrm>
        </p:spPr>
        <p:txBody>
          <a:bodyPr>
            <a:normAutofit/>
          </a:bodyPr>
          <a:lstStyle/>
          <a:p>
            <a:pPr lvl="0" algn="l"/>
            <a:r>
              <a:rPr lang="en-US" b="1" i="1" dirty="0">
                <a:solidFill>
                  <a:prstClr val="white"/>
                </a:solidFill>
                <a:latin typeface="Centaur" pitchFamily="18" charset="0"/>
                <a:ea typeface="Cambria" pitchFamily="18" charset="0"/>
                <a:cs typeface="Segoe UI" panose="020B0502040204020203" pitchFamily="34" charset="0"/>
              </a:rPr>
              <a:t>1 </a:t>
            </a:r>
            <a:r>
              <a:rPr lang="en-US" i="1" dirty="0">
                <a:solidFill>
                  <a:prstClr val="white"/>
                </a:solidFill>
                <a:latin typeface="Centaur" pitchFamily="18" charset="0"/>
                <a:ea typeface="Cambria" pitchFamily="18" charset="0"/>
                <a:cs typeface="Segoe UI" panose="020B0502040204020203" pitchFamily="34" charset="0"/>
              </a:rPr>
              <a:t>. Interactive Elements- Clickable links, buttons, and project demos that engage viewers. </a:t>
            </a:r>
          </a:p>
          <a:p>
            <a:pPr lvl="0" algn="l"/>
            <a:r>
              <a:rPr lang="en-US" i="1" dirty="0">
                <a:solidFill>
                  <a:prstClr val="white"/>
                </a:solidFill>
                <a:latin typeface="Centaur" pitchFamily="18" charset="0"/>
                <a:ea typeface="Cambria" pitchFamily="18" charset="0"/>
                <a:cs typeface="Segoe UI" panose="020B0502040204020203" pitchFamily="34" charset="0"/>
              </a:rPr>
              <a:t>2 . Responsive Design- Portfolio adjust smoothly across devices like mobiles, tables, and desktops.</a:t>
            </a:r>
          </a:p>
          <a:p>
            <a:pPr lvl="0" algn="l"/>
            <a:endParaRPr lang="en-US" i="1" dirty="0">
              <a:solidFill>
                <a:prstClr val="white"/>
              </a:solidFill>
              <a:latin typeface="Centaur" pitchFamily="18" charset="0"/>
              <a:ea typeface="Cambria" pitchFamily="18" charset="0"/>
            </a:endParaRPr>
          </a:p>
          <a:p>
            <a:endParaRPr lang="en-US" b="1" i="1" dirty="0">
              <a:latin typeface="Centaur" pitchFamily="18" charset="0"/>
              <a:ea typeface="Cambria" pitchFamily="18" charset="0"/>
            </a:endParaRPr>
          </a:p>
          <a:p>
            <a:endParaRPr lang="en-US" b="1" i="1" dirty="0">
              <a:latin typeface="Centaur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64938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Default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44965766_Inspirational quotes_RVA_v4" id="{F79807E6-3F94-4870-B67D-433514FA159F}" vid="{4F044334-B8B4-481D-A068-11255B7C15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F9B716-08C5-4102-B5AF-6AFC4934BB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4F8E65-5EAA-4DCD-8461-F9BDA12AC6F7}">
  <ds:schemaRefs>
    <ds:schemaRef ds:uri="http://schemas.microsoft.com/office/2006/documentManagement/types"/>
    <ds:schemaRef ds:uri="71af3243-3dd4-4a8d-8c0d-dd76da1f02a5"/>
    <ds:schemaRef ds:uri="http://purl.org/dc/dcmitype/"/>
    <ds:schemaRef ds:uri="16c05727-aa75-4e4a-9b5f-8a80a1165891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175DE86-58D3-4347-B547-AF9F865DD68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Inspirational quotes</Template>
  <TotalTime>0</TotalTime>
  <Words>407</Words>
  <Application>Microsoft Office PowerPoint</Application>
  <PresentationFormat>Widescreen</PresentationFormat>
  <Paragraphs>59</Paragraphs>
  <Slides>12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Algerian</vt:lpstr>
      <vt:lpstr>Arial</vt:lpstr>
      <vt:lpstr>Bell MT</vt:lpstr>
      <vt:lpstr>Bookman Old Style</vt:lpstr>
      <vt:lpstr>Calibri</vt:lpstr>
      <vt:lpstr>Californian FB</vt:lpstr>
      <vt:lpstr>Cambria</vt:lpstr>
      <vt:lpstr>Castellar</vt:lpstr>
      <vt:lpstr>Centaur</vt:lpstr>
      <vt:lpstr>High Tower Text</vt:lpstr>
      <vt:lpstr>Segoe UI</vt:lpstr>
      <vt:lpstr>Segoe UI Variable Text Light</vt:lpstr>
      <vt:lpstr>Verdana</vt:lpstr>
      <vt:lpstr>Office Theme</vt:lpstr>
      <vt:lpstr>DIGITAL PORTFOLIO</vt:lpstr>
      <vt:lpstr>Digital Portfolio</vt:lpstr>
      <vt:lpstr>AGENDA</vt:lpstr>
      <vt:lpstr>PROBLEM STATEMENT </vt:lpstr>
      <vt:lpstr>PROJECT OVERVIEW</vt:lpstr>
      <vt:lpstr>WHO ARE THE END USERS </vt:lpstr>
      <vt:lpstr>TOOLS AND TECHNOLOGIES </vt:lpstr>
      <vt:lpstr>PORTFOLIO DESIGN AND LAYOUT</vt:lpstr>
      <vt:lpstr>FEATURES AND FUNCTIONSLITY  </vt:lpstr>
      <vt:lpstr>RESULT AND SCREENSHORTS   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2025-08-28T04:26:35Z</dcterms:created>
  <dcterms:modified xsi:type="dcterms:W3CDTF">2025-09-04T04:48:39Z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